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3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44.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slides/slide16.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9" r:id="rId2"/>
    <p:sldId id="280" r:id="rId3"/>
    <p:sldId id="302" r:id="rId4"/>
    <p:sldId id="281" r:id="rId5"/>
    <p:sldId id="303" r:id="rId6"/>
    <p:sldId id="304" r:id="rId7"/>
    <p:sldId id="282" r:id="rId8"/>
    <p:sldId id="283" r:id="rId9"/>
    <p:sldId id="305" r:id="rId10"/>
    <p:sldId id="284" r:id="rId11"/>
    <p:sldId id="307" r:id="rId12"/>
    <p:sldId id="285" r:id="rId13"/>
    <p:sldId id="306" r:id="rId14"/>
    <p:sldId id="308" r:id="rId15"/>
    <p:sldId id="286" r:id="rId16"/>
    <p:sldId id="287" r:id="rId17"/>
    <p:sldId id="310" r:id="rId18"/>
    <p:sldId id="288" r:id="rId19"/>
    <p:sldId id="311" r:id="rId20"/>
    <p:sldId id="289" r:id="rId21"/>
    <p:sldId id="290" r:id="rId22"/>
    <p:sldId id="312" r:id="rId23"/>
    <p:sldId id="291" r:id="rId24"/>
    <p:sldId id="292" r:id="rId25"/>
    <p:sldId id="293" r:id="rId26"/>
    <p:sldId id="314" r:id="rId27"/>
    <p:sldId id="315" r:id="rId28"/>
    <p:sldId id="270" r:id="rId29"/>
    <p:sldId id="294" r:id="rId30"/>
    <p:sldId id="295" r:id="rId31"/>
    <p:sldId id="296" r:id="rId32"/>
    <p:sldId id="313" r:id="rId33"/>
    <p:sldId id="317" r:id="rId34"/>
    <p:sldId id="316" r:id="rId35"/>
    <p:sldId id="318" r:id="rId36"/>
    <p:sldId id="323" r:id="rId37"/>
    <p:sldId id="298" r:id="rId38"/>
    <p:sldId id="299" r:id="rId39"/>
    <p:sldId id="320" r:id="rId40"/>
    <p:sldId id="319" r:id="rId41"/>
    <p:sldId id="322" r:id="rId42"/>
    <p:sldId id="300" r:id="rId43"/>
    <p:sldId id="321" r:id="rId44"/>
    <p:sldId id="301"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5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E7BEF0D-4239-4B3E-ACBD-680BB8F569D1}"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98052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0A624B7-5A80-4FEA-B045-34520652C0E1}"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3815915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3831EA6-DAC1-4A0D-939D-4C7433FF3E40}"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700205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DF92A6F-6267-42C4-BAAF-7E22FE62BFE5}"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610862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4DF2409-5D95-445B-980E-C4A83112B8C7}"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999354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80479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E951DD4-C521-48A6-95E3-A2F5C0E02340}"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757872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AFF4EE9-35A0-4A1B-BE4A-41C73CCA22E9}"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82985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2F303ECF-6972-431B-B6CB-33A89BF45898}"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1791911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BABBBEF-4CD2-4C1A-B48F-9B4F25FEF3D8}"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075742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354613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F7EF358-D635-4961-A4CC-EF184FC49405}"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854168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DAC77C9-1135-4780-AF19-EEBA1547F84E}"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489309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1" smtClean="0">
                <a:solidFill>
                  <a:schemeClr val="accent2"/>
                </a:solidFill>
                <a:effectLst>
                  <a:outerShdw blurRad="38100" dist="38100" dir="2700000" algn="tl">
                    <a:srgbClr val="C0C0C0"/>
                  </a:outerShdw>
                </a:effectLst>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Dept. of Mech. </a:t>
            </a:r>
            <a:r>
              <a:rPr kumimoji="0" lang="en-US" sz="1400" b="1" i="0" u="none" strike="noStrike" kern="1200" cap="none" spc="0" normalizeH="0" baseline="0" noProof="0" dirty="0" err="1">
                <a:ln>
                  <a:noFill/>
                </a:ln>
                <a:solidFill>
                  <a:srgbClr val="333399"/>
                </a:solidFill>
                <a:effectLst>
                  <a:outerShdw blurRad="38100" dist="38100" dir="2700000" algn="tl">
                    <a:srgbClr val="C0C0C0"/>
                  </a:outerShdw>
                </a:effectLst>
                <a:uLnTx/>
                <a:uFillTx/>
                <a:latin typeface="Arial" charset="0"/>
                <a:ea typeface="+mn-ea"/>
                <a:cs typeface="+mn-cs"/>
              </a:rPr>
              <a:t>Engg</a:t>
            </a:r>
            <a:r>
              <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rPr>
              <a:t>..</a:t>
            </a:r>
          </a:p>
        </p:txBody>
      </p:sp>
      <p:sp>
        <p:nvSpPr>
          <p:cNvPr id="3" name="Rectangle 6"/>
          <p:cNvSpPr>
            <a:spLocks noGrp="1" noChangeArrowheads="1"/>
          </p:cNvSpPr>
          <p:nvPr>
            <p:ph type="sldNum" sz="quarter" idx="4"/>
          </p:nvPr>
        </p:nvSpPr>
        <p:spPr bwMode="auto">
          <a:xfrm>
            <a:off x="60960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smtClean="0">
                <a:solidFill>
                  <a:schemeClr val="accent2"/>
                </a:solidFill>
                <a:effectLst>
                  <a:outerShdw blurRad="38100" dist="38100" dir="2700000" algn="tl">
                    <a:srgbClr val="C0C0C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D0DBF84-31D3-420A-9186-DD6D15489080}" type="slidenum">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5" name="Picture 4">
            <a:extLst>
              <a:ext uri="{FF2B5EF4-FFF2-40B4-BE49-F238E27FC236}">
                <a16:creationId xmlns:a16="http://schemas.microsoft.com/office/drawing/2014/main" id="{8101A807-3535-4BD9-8A3C-EB5A952887A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5803900"/>
            <a:ext cx="957263" cy="1009650"/>
          </a:xfrm>
          <a:prstGeom prst="rect">
            <a:avLst/>
          </a:prstGeom>
        </p:spPr>
      </p:pic>
    </p:spTree>
    <p:extLst>
      <p:ext uri="{BB962C8B-B14F-4D97-AF65-F5344CB8AC3E}">
        <p14:creationId xmlns:p14="http://schemas.microsoft.com/office/powerpoint/2010/main" val="14760829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nc-milling-machine-CS-H450.jpg"/>
          <p:cNvPicPr>
            <a:picLocks noGrp="1" noChangeAspect="1"/>
          </p:cNvPicPr>
          <p:nvPr>
            <p:ph idx="1"/>
          </p:nvPr>
        </p:nvPicPr>
        <p:blipFill>
          <a:blip r:embed="rId2"/>
          <a:stretch>
            <a:fillRect/>
          </a:stretch>
        </p:blipFill>
        <p:spPr>
          <a:xfrm>
            <a:off x="3031435" y="69574"/>
            <a:ext cx="5883964" cy="6674097"/>
          </a:xfrm>
        </p:spPr>
      </p:pic>
      <p:sp>
        <p:nvSpPr>
          <p:cNvPr id="2" name="Title 1"/>
          <p:cNvSpPr>
            <a:spLocks noGrp="1"/>
          </p:cNvSpPr>
          <p:nvPr>
            <p:ph type="title"/>
          </p:nvPr>
        </p:nvSpPr>
        <p:spPr>
          <a:xfrm>
            <a:off x="228601" y="1278834"/>
            <a:ext cx="3240156" cy="2587487"/>
          </a:xfrm>
        </p:spPr>
        <p:txBody>
          <a:bodyPr/>
          <a:lstStyle/>
          <a:p>
            <a:r>
              <a:rPr lang="en-US" dirty="0">
                <a:latin typeface="Times New Roman" panose="02020603050405020304" pitchFamily="18" charset="0"/>
                <a:cs typeface="Times New Roman" panose="02020603050405020304" pitchFamily="18" charset="0"/>
              </a:rPr>
              <a:t>MILLING MACHINES</a:t>
            </a:r>
          </a:p>
        </p:txBody>
      </p:sp>
    </p:spTree>
    <p:extLst>
      <p:ext uri="{BB962C8B-B14F-4D97-AF65-F5344CB8AC3E}">
        <p14:creationId xmlns:p14="http://schemas.microsoft.com/office/powerpoint/2010/main" val="2476934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91200"/>
          </a:xfrm>
        </p:spPr>
        <p:txBody>
          <a:bodyPr>
            <a:normAutofit/>
          </a:bodyPr>
          <a:lstStyle/>
          <a:p>
            <a:pPr algn="just"/>
            <a:r>
              <a:rPr lang="en-US" sz="2800" dirty="0"/>
              <a:t>The action of the cutter forces the work-piece and the table against the direction of the table feed, thus each cutter tooth enters a clean metal gradually thus the shock load on each tooth is minimized. </a:t>
            </a:r>
          </a:p>
          <a:p>
            <a:pPr algn="just"/>
            <a:r>
              <a:rPr lang="en-US" sz="2800" dirty="0"/>
              <a:t>The disadvantage of this method is that when making deep cuts, such as in heavy slotting operations, the cutter tends to pull the work-piece  out of the vice or the fixture since the cutting force is directed upward at an angle.</a:t>
            </a:r>
          </a:p>
        </p:txBody>
      </p:sp>
    </p:spTree>
    <p:extLst>
      <p:ext uri="{BB962C8B-B14F-4D97-AF65-F5344CB8AC3E}">
        <p14:creationId xmlns:p14="http://schemas.microsoft.com/office/powerpoint/2010/main" val="357478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DE8E93-0EBE-4DF2-B3AA-2ADD17C840EF}"/>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4923269E-274D-4ED5-B49A-4199A45721E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7170" name="Picture 2" descr="Difference Between Up Milling and Down Milling - Which is Better? -  Mechanical Booster">
            <a:extLst>
              <a:ext uri="{FF2B5EF4-FFF2-40B4-BE49-F238E27FC236}">
                <a16:creationId xmlns:a16="http://schemas.microsoft.com/office/drawing/2014/main" id="{FEFD4240-86E3-474C-88EF-1767D8A20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009" y="670143"/>
            <a:ext cx="7757077" cy="60513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DCD0BB-11E4-4FAF-8C48-B6B57280B223}"/>
              </a:ext>
            </a:extLst>
          </p:cNvPr>
          <p:cNvSpPr txBox="1"/>
          <p:nvPr/>
        </p:nvSpPr>
        <p:spPr>
          <a:xfrm>
            <a:off x="854765" y="136525"/>
            <a:ext cx="7891670" cy="584775"/>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CLIMB MILLING or DOWN MILLING</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11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533400"/>
            <a:ext cx="4114800" cy="5867400"/>
          </a:xfrm>
        </p:spPr>
        <p:txBody>
          <a:bodyPr>
            <a:normAutofit fontScale="92500" lnSpcReduction="20000"/>
          </a:bodyPr>
          <a:lstStyle/>
          <a:p>
            <a:pPr algn="just"/>
            <a:r>
              <a:rPr lang="en-US" sz="3000" dirty="0"/>
              <a:t>When the work-piece is fed in the same direction as that of the cutter tooth at the point of contact, as shown in </a:t>
            </a:r>
            <a:r>
              <a:rPr lang="en-US" sz="3000" i="1" dirty="0"/>
              <a:t>Fig. 1B, the process is called climb or down milling. </a:t>
            </a:r>
          </a:p>
          <a:p>
            <a:pPr algn="just"/>
            <a:r>
              <a:rPr lang="en-US" sz="3000" i="1" dirty="0"/>
              <a:t>In this process, the cutter </a:t>
            </a:r>
            <a:r>
              <a:rPr lang="en-US" sz="3000" dirty="0"/>
              <a:t>enters the top of the work-piece and removes the chip that gets </a:t>
            </a:r>
            <a:r>
              <a:rPr lang="en-US" sz="3000" i="1" dirty="0"/>
              <a:t>progressively thinner as the cutter tooth </a:t>
            </a:r>
            <a:r>
              <a:rPr lang="en-US" sz="3000" dirty="0"/>
              <a:t>rotates.</a:t>
            </a:r>
          </a:p>
          <a:p>
            <a:endParaRPr lang="en-US" baseline="0" dirty="0">
              <a:solidFill>
                <a:srgbClr val="000000"/>
              </a:solidFill>
              <a:latin typeface="Times New Roman"/>
            </a:endParaRPr>
          </a:p>
          <a:p>
            <a:endParaRPr lang="en-US" dirty="0"/>
          </a:p>
        </p:txBody>
      </p:sp>
      <p:pic>
        <p:nvPicPr>
          <p:cNvPr id="5" name="Picture 2"/>
          <p:cNvPicPr>
            <a:picLocks noChangeAspect="1" noChangeArrowheads="1"/>
          </p:cNvPicPr>
          <p:nvPr/>
        </p:nvPicPr>
        <p:blipFill>
          <a:blip r:embed="rId2"/>
          <a:srcRect/>
          <a:stretch>
            <a:fillRect/>
          </a:stretch>
        </p:blipFill>
        <p:spPr bwMode="auto">
          <a:xfrm>
            <a:off x="533400" y="1447800"/>
            <a:ext cx="4095750" cy="3924300"/>
          </a:xfrm>
          <a:prstGeom prst="rect">
            <a:avLst/>
          </a:prstGeom>
          <a:noFill/>
          <a:ln w="9525">
            <a:noFill/>
            <a:miter lim="800000"/>
            <a:headEnd/>
            <a:tailEnd/>
          </a:ln>
          <a:effectLst/>
        </p:spPr>
      </p:pic>
    </p:spTree>
    <p:extLst>
      <p:ext uri="{BB962C8B-B14F-4D97-AF65-F5344CB8AC3E}">
        <p14:creationId xmlns:p14="http://schemas.microsoft.com/office/powerpoint/2010/main" val="30777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AE2C7D-B352-4F02-8B3A-6E16F5F58A98}"/>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598DC62C-8898-4B4F-8CEA-F073C5CA3FF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4098" name="Picture 2" descr="Difference Between Up Milling and Down Milling - Which is Better? -  Mechanical Booster">
            <a:extLst>
              <a:ext uri="{FF2B5EF4-FFF2-40B4-BE49-F238E27FC236}">
                <a16:creationId xmlns:a16="http://schemas.microsoft.com/office/drawing/2014/main" id="{D0A2BE54-BAE3-42F5-B186-115D2772D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562100"/>
            <a:ext cx="8763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14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2BFD4F-A41E-4B28-A25B-1CF193166417}"/>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DE82DE79-F6AD-4298-A282-D0C560E672B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8194" name="Picture 2" descr="Milling | Overview, Characteristics, Types [Explained with Image] -  Mechanical Engineering">
            <a:extLst>
              <a:ext uri="{FF2B5EF4-FFF2-40B4-BE49-F238E27FC236}">
                <a16:creationId xmlns:a16="http://schemas.microsoft.com/office/drawing/2014/main" id="{11D56D7A-D329-44D5-91ED-76AD6D307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96" y="752475"/>
            <a:ext cx="8699808" cy="457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58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33400"/>
            <a:ext cx="8229600" cy="5791200"/>
          </a:xfrm>
        </p:spPr>
        <p:txBody>
          <a:bodyPr>
            <a:normAutofit/>
          </a:bodyPr>
          <a:lstStyle/>
          <a:p>
            <a:pPr algn="just"/>
            <a:r>
              <a:rPr lang="en-US" sz="2800" dirty="0"/>
              <a:t>Generally, more metal can be removed for each cut than the conventional up milling. Climb milling is used only on materials that are free of scale and other surface imperfections that would damage the cutters.</a:t>
            </a:r>
          </a:p>
          <a:p>
            <a:pPr algn="just"/>
            <a:r>
              <a:rPr lang="en-US" b="1" u="sng" dirty="0"/>
              <a:t>Classification of Milling Machine</a:t>
            </a:r>
          </a:p>
          <a:p>
            <a:pPr lvl="1"/>
            <a:r>
              <a:rPr lang="en-US" i="1" dirty="0"/>
              <a:t>Plain or Horizontal Type of Milling Machine</a:t>
            </a:r>
          </a:p>
          <a:p>
            <a:pPr lvl="1"/>
            <a:r>
              <a:rPr lang="en-US" i="1" dirty="0"/>
              <a:t>Vertical Milling Machine</a:t>
            </a:r>
          </a:p>
          <a:p>
            <a:pPr lvl="1"/>
            <a:r>
              <a:rPr lang="en-US" i="1" dirty="0"/>
              <a:t>Universal Milling Machine</a:t>
            </a:r>
          </a:p>
          <a:p>
            <a:pPr lvl="1"/>
            <a:r>
              <a:rPr lang="en-US" i="1" dirty="0"/>
              <a:t>Planer Type Milling Machine</a:t>
            </a:r>
          </a:p>
          <a:p>
            <a:pPr lvl="1"/>
            <a:r>
              <a:rPr lang="en-US" i="1" dirty="0"/>
              <a:t>Profile Cutting Milling Machine</a:t>
            </a:r>
          </a:p>
          <a:p>
            <a:pPr algn="just"/>
            <a:endParaRPr lang="en-US" dirty="0"/>
          </a:p>
        </p:txBody>
      </p:sp>
    </p:spTree>
    <p:extLst>
      <p:ext uri="{BB962C8B-B14F-4D97-AF65-F5344CB8AC3E}">
        <p14:creationId xmlns:p14="http://schemas.microsoft.com/office/powerpoint/2010/main" val="2188928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1018309" y="274638"/>
            <a:ext cx="7848600" cy="6245883"/>
          </a:xfrm>
          <a:prstGeom prst="rect">
            <a:avLst/>
          </a:prstGeom>
          <a:noFill/>
          <a:ln w="9525">
            <a:noFill/>
            <a:miter lim="800000"/>
            <a:headEnd/>
            <a:tailEnd/>
          </a:ln>
          <a:effectLst/>
        </p:spPr>
      </p:pic>
    </p:spTree>
    <p:extLst>
      <p:ext uri="{BB962C8B-B14F-4D97-AF65-F5344CB8AC3E}">
        <p14:creationId xmlns:p14="http://schemas.microsoft.com/office/powerpoint/2010/main" val="2948471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66966C-DD47-4850-A823-A15379120398}"/>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2C79E866-F6CA-49C1-9805-4E195D2DB14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3074" name="Picture 2" descr="How to Use a Milling Machine Safely- Free Step by Step Guide">
            <a:extLst>
              <a:ext uri="{FF2B5EF4-FFF2-40B4-BE49-F238E27FC236}">
                <a16:creationId xmlns:a16="http://schemas.microsoft.com/office/drawing/2014/main" id="{627CAB65-7744-4C2C-96F4-EA0C1FC4D5E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329" y="538307"/>
            <a:ext cx="9013341" cy="584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209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685800" y="0"/>
            <a:ext cx="8458200" cy="6175580"/>
          </a:xfrm>
          <a:prstGeom prst="rect">
            <a:avLst/>
          </a:prstGeom>
          <a:noFill/>
          <a:ln w="9525">
            <a:noFill/>
            <a:miter lim="800000"/>
            <a:headEnd/>
            <a:tailEnd/>
          </a:ln>
          <a:effectLst/>
        </p:spPr>
      </p:pic>
    </p:spTree>
    <p:extLst>
      <p:ext uri="{BB962C8B-B14F-4D97-AF65-F5344CB8AC3E}">
        <p14:creationId xmlns:p14="http://schemas.microsoft.com/office/powerpoint/2010/main" val="3437078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E3716C-2AFC-4D95-B488-20C957B6EC45}"/>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025FB110-CAB4-4941-8CD8-14DAC82EDCF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9218" name="Picture 2" descr="Milling Machine: Types of Milling Machine, Hand milling machine, Planer  type milling machines, Production milling machines, Special purpose milling  machines, Vertical milling machine, Plain or horizontal milling machine,  Universal milling machine ~">
            <a:extLst>
              <a:ext uri="{FF2B5EF4-FFF2-40B4-BE49-F238E27FC236}">
                <a16:creationId xmlns:a16="http://schemas.microsoft.com/office/drawing/2014/main" id="{7FC5BCCF-37F6-48C0-94C8-F5F0E116D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656" y="474180"/>
            <a:ext cx="6602688" cy="5527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443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Milling Machine</a:t>
            </a:r>
          </a:p>
        </p:txBody>
      </p:sp>
      <p:sp>
        <p:nvSpPr>
          <p:cNvPr id="5" name="Content Placeholder 4"/>
          <p:cNvSpPr>
            <a:spLocks noGrp="1"/>
          </p:cNvSpPr>
          <p:nvPr>
            <p:ph idx="1"/>
          </p:nvPr>
        </p:nvSpPr>
        <p:spPr/>
        <p:txBody>
          <a:bodyPr>
            <a:normAutofit/>
          </a:bodyPr>
          <a:lstStyle/>
          <a:p>
            <a:r>
              <a:rPr lang="en-US" sz="2800" i="1" dirty="0"/>
              <a:t>Milling is a metal cutting operation in which the operating tool is a slow revolving cutter having cutting teeth formed on its periphery.</a:t>
            </a:r>
          </a:p>
          <a:p>
            <a:pPr algn="just"/>
            <a:r>
              <a:rPr lang="en-US" sz="2800" dirty="0"/>
              <a:t>The milling cutter is a </a:t>
            </a:r>
            <a:r>
              <a:rPr lang="en-US" sz="2800" i="1" dirty="0"/>
              <a:t>multipoint cutting tool. The </a:t>
            </a:r>
            <a:r>
              <a:rPr lang="en-US" sz="2800" dirty="0"/>
              <a:t>work piece is mounted on a movable work table which will be fed against the revolving milling cutter to perform the cutting operation.</a:t>
            </a:r>
            <a:endParaRPr lang="en-US" sz="2800" i="1" dirty="0"/>
          </a:p>
        </p:txBody>
      </p:sp>
    </p:spTree>
    <p:extLst>
      <p:ext uri="{BB962C8B-B14F-4D97-AF65-F5344CB8AC3E}">
        <p14:creationId xmlns:p14="http://schemas.microsoft.com/office/powerpoint/2010/main" val="2152906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0" y="274638"/>
            <a:ext cx="9144000" cy="4953000"/>
          </a:xfrm>
          <a:prstGeom prst="rect">
            <a:avLst/>
          </a:prstGeom>
          <a:noFill/>
          <a:ln w="9525">
            <a:noFill/>
            <a:miter lim="800000"/>
            <a:headEnd/>
            <a:tailEnd/>
          </a:ln>
          <a:effectLst/>
        </p:spPr>
      </p:pic>
    </p:spTree>
    <p:extLst>
      <p:ext uri="{BB962C8B-B14F-4D97-AF65-F5344CB8AC3E}">
        <p14:creationId xmlns:p14="http://schemas.microsoft.com/office/powerpoint/2010/main" val="3571624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196" y="5400261"/>
            <a:ext cx="8229600" cy="1143000"/>
          </a:xfrm>
        </p:spPr>
        <p:txBody>
          <a:bodyPr/>
          <a:lstStyle/>
          <a:p>
            <a:r>
              <a:rPr lang="en-US" dirty="0">
                <a:latin typeface="Times New Roman" panose="02020603050405020304" pitchFamily="18" charset="0"/>
                <a:cs typeface="Times New Roman" panose="02020603050405020304" pitchFamily="18" charset="0"/>
              </a:rPr>
              <a:t>Grinding Machines</a:t>
            </a:r>
          </a:p>
        </p:txBody>
      </p:sp>
      <p:pic>
        <p:nvPicPr>
          <p:cNvPr id="11268" name="Picture 4" descr="Grinding operation.jpg - Members gallery - Mechanical Engineering">
            <a:extLst>
              <a:ext uri="{FF2B5EF4-FFF2-40B4-BE49-F238E27FC236}">
                <a16:creationId xmlns:a16="http://schemas.microsoft.com/office/drawing/2014/main" id="{1C2874E4-257A-4C62-9EAB-C5B2BB48C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931" y="205821"/>
            <a:ext cx="6510130" cy="501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78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862624-94A1-4519-A86D-CB359C163C6E}"/>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C674E243-F37C-470C-A8F9-3F087E6CFFD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2290" name="Picture 2" descr="Cylindrical Grinding Machine in hindi - YouTube">
            <a:extLst>
              <a:ext uri="{FF2B5EF4-FFF2-40B4-BE49-F238E27FC236}">
                <a16:creationId xmlns:a16="http://schemas.microsoft.com/office/drawing/2014/main" id="{E13D6850-0E19-4C5B-ABE6-EF1DC9873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63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p:spPr>
        <p:txBody>
          <a:bodyPr/>
          <a:lstStyle/>
          <a:p>
            <a:pPr algn="just"/>
            <a:r>
              <a:rPr lang="en-US" dirty="0"/>
              <a:t>Grinding, also called </a:t>
            </a:r>
            <a:r>
              <a:rPr lang="en-US" i="1" dirty="0"/>
              <a:t>abrasive machining, is a process in which the material is removed in the </a:t>
            </a:r>
            <a:r>
              <a:rPr lang="en-US" dirty="0"/>
              <a:t>form of fine chips, almost as dust particles by the abrasive action using some kind of </a:t>
            </a:r>
            <a:r>
              <a:rPr lang="en-US" i="1" dirty="0"/>
              <a:t>abrasive materials.</a:t>
            </a:r>
          </a:p>
          <a:p>
            <a:r>
              <a:rPr lang="en-US" dirty="0"/>
              <a:t>The thickness of the material chips removed by grinding ranges from 0.25 to 0.50 mm in finishing and general grinding operations.</a:t>
            </a:r>
          </a:p>
          <a:p>
            <a:r>
              <a:rPr lang="en-US" i="1" dirty="0"/>
              <a:t>Abrasive is the mineral material employed for sharpening, grinding and polishing operations</a:t>
            </a:r>
          </a:p>
          <a:p>
            <a:pPr algn="just">
              <a:buNone/>
            </a:pPr>
            <a:endParaRPr lang="en-US" dirty="0"/>
          </a:p>
        </p:txBody>
      </p:sp>
    </p:spTree>
    <p:extLst>
      <p:ext uri="{BB962C8B-B14F-4D97-AF65-F5344CB8AC3E}">
        <p14:creationId xmlns:p14="http://schemas.microsoft.com/office/powerpoint/2010/main" val="1838907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867400"/>
          </a:xfrm>
        </p:spPr>
        <p:txBody>
          <a:bodyPr>
            <a:normAutofit/>
          </a:bodyPr>
          <a:lstStyle/>
          <a:p>
            <a:r>
              <a:rPr lang="en-US" dirty="0"/>
              <a:t>The two types of abrasives used are; </a:t>
            </a:r>
            <a:r>
              <a:rPr lang="en-US" i="1" dirty="0"/>
              <a:t>natural and artificial. </a:t>
            </a:r>
          </a:p>
          <a:p>
            <a:r>
              <a:rPr lang="en-US" i="1" dirty="0"/>
              <a:t>The examples of natural abrasives are emery, corundum, quartz. sandstone, diamond, etc.</a:t>
            </a:r>
          </a:p>
          <a:p>
            <a:r>
              <a:rPr lang="en-US" dirty="0"/>
              <a:t>The important properties of abrasives are, hardness, toughness, uniformity in grain sizes, and sharpness.</a:t>
            </a:r>
          </a:p>
        </p:txBody>
      </p:sp>
    </p:spTree>
    <p:extLst>
      <p:ext uri="{BB962C8B-B14F-4D97-AF65-F5344CB8AC3E}">
        <p14:creationId xmlns:p14="http://schemas.microsoft.com/office/powerpoint/2010/main" val="629728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lassification of Grinding Wheels: Which Do I Need?">
            <a:extLst>
              <a:ext uri="{FF2B5EF4-FFF2-40B4-BE49-F238E27FC236}">
                <a16:creationId xmlns:a16="http://schemas.microsoft.com/office/drawing/2014/main" id="{043CAB1D-4654-4EC3-80A7-50E7E8C9F5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24" b="5653"/>
          <a:stretch/>
        </p:blipFill>
        <p:spPr bwMode="auto">
          <a:xfrm>
            <a:off x="1143000" y="1013792"/>
            <a:ext cx="6858000" cy="57348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F8706A-8ACD-4B85-9784-72783CCD27E1}"/>
              </a:ext>
            </a:extLst>
          </p:cNvPr>
          <p:cNvSpPr txBox="1"/>
          <p:nvPr/>
        </p:nvSpPr>
        <p:spPr>
          <a:xfrm>
            <a:off x="1908313" y="367748"/>
            <a:ext cx="5327374" cy="523220"/>
          </a:xfrm>
          <a:prstGeom prst="rect">
            <a:avLst/>
          </a:prstGeom>
          <a:noFill/>
        </p:spPr>
        <p:txBody>
          <a:bodyPr wrap="square" rtlCol="0">
            <a:spAutoFit/>
          </a:bodyPr>
          <a:lstStyle/>
          <a:p>
            <a:pPr algn="ctr"/>
            <a:r>
              <a:rPr lang="en-US" sz="2800" b="1" dirty="0"/>
              <a:t>Types of Grinding Wheels</a:t>
            </a:r>
            <a:endParaRPr lang="en-IN" sz="2800" b="1" dirty="0"/>
          </a:p>
        </p:txBody>
      </p:sp>
    </p:spTree>
    <p:extLst>
      <p:ext uri="{BB962C8B-B14F-4D97-AF65-F5344CB8AC3E}">
        <p14:creationId xmlns:p14="http://schemas.microsoft.com/office/powerpoint/2010/main" val="512099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6D4F2CA-C356-4E55-8781-395835FF1F4C}"/>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B247AA96-F28B-440A-A972-3EE598EFB83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6" name="Rectangle 5">
            <a:extLst>
              <a:ext uri="{FF2B5EF4-FFF2-40B4-BE49-F238E27FC236}">
                <a16:creationId xmlns:a16="http://schemas.microsoft.com/office/drawing/2014/main" id="{3F88448A-851E-4432-B567-F92FA0697691}"/>
              </a:ext>
            </a:extLst>
          </p:cNvPr>
          <p:cNvSpPr/>
          <p:nvPr/>
        </p:nvSpPr>
        <p:spPr>
          <a:xfrm>
            <a:off x="1687717" y="2399508"/>
            <a:ext cx="6690970" cy="646331"/>
          </a:xfrm>
          <a:prstGeom prst="rect">
            <a:avLst/>
          </a:prstGeom>
        </p:spPr>
        <p:txBody>
          <a:bodyPr wrap="square">
            <a:spAutoFit/>
          </a:bodyPr>
          <a:lstStyle/>
          <a:p>
            <a:pPr algn="ctr"/>
            <a:r>
              <a:rPr lang="en-US" sz="3600" b="1" dirty="0"/>
              <a:t>Grinding wheel Terminology</a:t>
            </a:r>
            <a:endParaRPr lang="en-IN" sz="3600" dirty="0"/>
          </a:p>
        </p:txBody>
      </p:sp>
    </p:spTree>
    <p:extLst>
      <p:ext uri="{BB962C8B-B14F-4D97-AF65-F5344CB8AC3E}">
        <p14:creationId xmlns:p14="http://schemas.microsoft.com/office/powerpoint/2010/main" val="1626630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7B8A70-1F92-476C-B5E2-78DD381320A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BA120195-EBD0-4A91-84F5-A7602CE4476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026" name="Picture 2" descr="How to Use a Surface Grinder Machine">
            <a:extLst>
              <a:ext uri="{FF2B5EF4-FFF2-40B4-BE49-F238E27FC236}">
                <a16:creationId xmlns:a16="http://schemas.microsoft.com/office/drawing/2014/main" id="{4393CEF7-AA67-4E1D-96EB-C3AA7A28C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856" y="22785"/>
            <a:ext cx="7124287" cy="659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623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8203" y="433903"/>
            <a:ext cx="7836375" cy="423347"/>
          </a:xfrm>
        </p:spPr>
        <p:txBody>
          <a:bodyPr>
            <a:normAutofit fontScale="90000"/>
          </a:bodyPr>
          <a:lstStyle/>
          <a:p>
            <a:pPr algn="ctr"/>
            <a:r>
              <a:rPr lang="en-US" dirty="0"/>
              <a:t>Grinding Wheel Designation </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94" y="1092632"/>
            <a:ext cx="8875561" cy="500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901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Grinding wheel Terminology</a:t>
            </a:r>
            <a:endParaRPr lang="en-US" dirty="0"/>
          </a:p>
        </p:txBody>
      </p:sp>
      <p:sp>
        <p:nvSpPr>
          <p:cNvPr id="3" name="Content Placeholder 2"/>
          <p:cNvSpPr>
            <a:spLocks noGrp="1"/>
          </p:cNvSpPr>
          <p:nvPr>
            <p:ph idx="1"/>
          </p:nvPr>
        </p:nvSpPr>
        <p:spPr/>
        <p:txBody>
          <a:bodyPr>
            <a:normAutofit fontScale="92500" lnSpcReduction="10000"/>
          </a:bodyPr>
          <a:lstStyle/>
          <a:p>
            <a:r>
              <a:rPr lang="en-US" i="1" dirty="0"/>
              <a:t>Grit</a:t>
            </a:r>
          </a:p>
          <a:p>
            <a:r>
              <a:rPr lang="en-US" dirty="0"/>
              <a:t>The grit is the grain size of the abrasive grain. The grain size can be classified as per the mesh number of the screen through which the grain falls. The grain size is expressed as a number. Thus, coarse grain size can be between 10 and 24, Medium grain size can be between 30 &amp; 60, Fine grain size can be between so and, very fine grain size can be between 220 and 600.</a:t>
            </a:r>
          </a:p>
        </p:txBody>
      </p:sp>
    </p:spTree>
    <p:extLst>
      <p:ext uri="{BB962C8B-B14F-4D97-AF65-F5344CB8AC3E}">
        <p14:creationId xmlns:p14="http://schemas.microsoft.com/office/powerpoint/2010/main" val="1037090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6ACBBC2-067D-4BFE-B5E1-82EB6448981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36EF901C-4361-4C85-A82F-57F83F5BFD4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1026" name="Picture 2" descr="What is Milling Machine?- Parts, Operation, Diagram - Engineering Choice">
            <a:extLst>
              <a:ext uri="{FF2B5EF4-FFF2-40B4-BE49-F238E27FC236}">
                <a16:creationId xmlns:a16="http://schemas.microsoft.com/office/drawing/2014/main" id="{D0632E44-6F53-44E3-8B7C-5BA0A3AAF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7859"/>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648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lnSpcReduction="10000"/>
          </a:bodyPr>
          <a:lstStyle/>
          <a:p>
            <a:pPr algn="just"/>
            <a:r>
              <a:rPr lang="en-US" i="1" dirty="0"/>
              <a:t>Grade</a:t>
            </a:r>
          </a:p>
          <a:p>
            <a:pPr algn="just"/>
            <a:r>
              <a:rPr lang="en-US" dirty="0"/>
              <a:t>Grade is the hardness of the bond, which is designated by alphabets. The letter "A" Stands for very soft material and the letter " Z" stands for very hard grade.</a:t>
            </a:r>
          </a:p>
          <a:p>
            <a:pPr algn="just"/>
            <a:r>
              <a:rPr lang="en-US" i="1" dirty="0"/>
              <a:t>Wheel structure</a:t>
            </a:r>
          </a:p>
          <a:p>
            <a:pPr algn="just"/>
            <a:r>
              <a:rPr lang="en-US" dirty="0"/>
              <a:t>The abrasive grains are distributed over the abrasive wheel in a structural form. The wheel structure is also represented as a number. For example, Dense can be from 1 to 8 and Open can be from 9 to I5.</a:t>
            </a:r>
          </a:p>
          <a:p>
            <a:endParaRPr lang="en-US" dirty="0"/>
          </a:p>
        </p:txBody>
      </p:sp>
    </p:spTree>
    <p:extLst>
      <p:ext uri="{BB962C8B-B14F-4D97-AF65-F5344CB8AC3E}">
        <p14:creationId xmlns:p14="http://schemas.microsoft.com/office/powerpoint/2010/main" val="10583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15000"/>
          </a:xfrm>
        </p:spPr>
        <p:txBody>
          <a:bodyPr/>
          <a:lstStyle/>
          <a:p>
            <a:r>
              <a:rPr lang="en-US" i="1" dirty="0"/>
              <a:t>Bond type</a:t>
            </a:r>
          </a:p>
          <a:p>
            <a:r>
              <a:rPr lang="en-US" dirty="0"/>
              <a:t>It is denoted by alphabets like V is for vitrified Bond, B is for </a:t>
            </a:r>
            <a:r>
              <a:rPr lang="en-US" dirty="0" err="1"/>
              <a:t>Resinoid</a:t>
            </a:r>
            <a:r>
              <a:rPr lang="en-US" dirty="0"/>
              <a:t>, R is for Rubber, E is for shellac and S is for silicate, and so on.</a:t>
            </a:r>
          </a:p>
          <a:p>
            <a:r>
              <a:rPr lang="en-US" i="1" dirty="0"/>
              <a:t>Abrasive</a:t>
            </a:r>
          </a:p>
          <a:p>
            <a:r>
              <a:rPr lang="en-US" dirty="0"/>
              <a:t>Abrasives are denoted by alphabets-Example: A stands for Aluminum oxide &amp; C Stands for Silicon Carbide.</a:t>
            </a:r>
          </a:p>
        </p:txBody>
      </p:sp>
    </p:spTree>
    <p:extLst>
      <p:ext uri="{BB962C8B-B14F-4D97-AF65-F5344CB8AC3E}">
        <p14:creationId xmlns:p14="http://schemas.microsoft.com/office/powerpoint/2010/main" val="715313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7D70A-5549-4FC1-9716-3AFA249036C4}"/>
              </a:ext>
            </a:extLst>
          </p:cNvPr>
          <p:cNvSpPr>
            <a:spLocks noGrp="1"/>
          </p:cNvSpPr>
          <p:nvPr>
            <p:ph type="title"/>
          </p:nvPr>
        </p:nvSpPr>
        <p:spPr>
          <a:xfrm>
            <a:off x="367748" y="364090"/>
            <a:ext cx="8229600" cy="1143000"/>
          </a:xfrm>
        </p:spPr>
        <p:txBody>
          <a:bodyPr/>
          <a:lstStyle/>
          <a:p>
            <a:r>
              <a:rPr lang="en-US" dirty="0"/>
              <a:t>Types of Grinding Machines</a:t>
            </a:r>
            <a:endParaRPr lang="en-IN" dirty="0"/>
          </a:p>
        </p:txBody>
      </p:sp>
      <p:sp>
        <p:nvSpPr>
          <p:cNvPr id="4" name="Footer Placeholder 3">
            <a:extLst>
              <a:ext uri="{FF2B5EF4-FFF2-40B4-BE49-F238E27FC236}">
                <a16:creationId xmlns:a16="http://schemas.microsoft.com/office/drawing/2014/main" id="{09FFC65A-3F45-4A8D-BEB7-964F3A23515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8F714EAB-76F7-45C7-A2D4-BF3AD82911F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Rectangle 2">
            <a:extLst>
              <a:ext uri="{FF2B5EF4-FFF2-40B4-BE49-F238E27FC236}">
                <a16:creationId xmlns:a16="http://schemas.microsoft.com/office/drawing/2014/main" id="{42252EAF-E6A8-43CD-897B-C88F4673FC14}"/>
              </a:ext>
            </a:extLst>
          </p:cNvPr>
          <p:cNvSpPr/>
          <p:nvPr/>
        </p:nvSpPr>
        <p:spPr>
          <a:xfrm>
            <a:off x="477078" y="1700601"/>
            <a:ext cx="7961244" cy="4401205"/>
          </a:xfrm>
          <a:prstGeom prst="rect">
            <a:avLst/>
          </a:prstGeom>
        </p:spPr>
        <p:txBody>
          <a:bodyPr wrap="square">
            <a:spAutoFit/>
          </a:bodyPr>
          <a:lstStyle/>
          <a:p>
            <a:pPr marL="457200" indent="-457200">
              <a:buFont typeface="Arial" panose="020B0604020202020204" pitchFamily="34" charset="0"/>
              <a:buChar char="•"/>
            </a:pPr>
            <a:r>
              <a:rPr lang="en-US" sz="2800" dirty="0"/>
              <a:t>Cylindrical Grinding Machine.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Surface Grinding Machine.</a:t>
            </a:r>
          </a:p>
          <a:p>
            <a:pPr marL="914400" lvl="1" indent="-457200">
              <a:buFont typeface="Wingdings" panose="05000000000000000000" pitchFamily="2" charset="2"/>
              <a:buChar char="q"/>
            </a:pPr>
            <a:r>
              <a:rPr lang="en-US" sz="2800" dirty="0"/>
              <a:t>Horizontal Spindle and Rotating Table</a:t>
            </a:r>
          </a:p>
          <a:p>
            <a:pPr marL="914400" lvl="1" indent="-457200">
              <a:buFont typeface="Wingdings" panose="05000000000000000000" pitchFamily="2" charset="2"/>
              <a:buChar char="q"/>
            </a:pPr>
            <a:r>
              <a:rPr lang="en-US" sz="2800" dirty="0"/>
              <a:t>Vertical Spindle and Rotating Table</a:t>
            </a:r>
          </a:p>
          <a:p>
            <a:pPr marL="914400" lvl="1" indent="-457200">
              <a:buFont typeface="Wingdings" panose="05000000000000000000" pitchFamily="2" charset="2"/>
              <a:buChar char="q"/>
            </a:pPr>
            <a:r>
              <a:rPr lang="en-US" sz="2800" dirty="0"/>
              <a:t>Horizontal Spindle and Reciprocating Table</a:t>
            </a:r>
          </a:p>
          <a:p>
            <a:pPr marL="914400" lvl="1" indent="-457200">
              <a:buFont typeface="Wingdings" panose="05000000000000000000" pitchFamily="2" charset="2"/>
              <a:buChar char="q"/>
            </a:pPr>
            <a:r>
              <a:rPr lang="en-US" sz="2800" dirty="0"/>
              <a:t>Vertical Spindle and Reciprocating Table </a:t>
            </a:r>
          </a:p>
          <a:p>
            <a:pPr marL="914400" lvl="1" indent="-457200">
              <a:buFont typeface="Arial" panose="020B0604020202020204" pitchFamily="34" charset="0"/>
              <a:buChar char="•"/>
            </a:pPr>
            <a:endParaRPr lang="en-US" sz="2800" dirty="0"/>
          </a:p>
          <a:p>
            <a:pPr lvl="1" indent="-457200">
              <a:buFont typeface="Arial" panose="020B0604020202020204" pitchFamily="34" charset="0"/>
              <a:buChar char="•"/>
            </a:pPr>
            <a:r>
              <a:rPr lang="en-US" sz="2800" dirty="0"/>
              <a:t>Centre-less Grinding Machine.</a:t>
            </a:r>
          </a:p>
          <a:p>
            <a:pPr lvl="1"/>
            <a:endParaRPr lang="en-US" sz="2800" dirty="0"/>
          </a:p>
        </p:txBody>
      </p:sp>
    </p:spTree>
    <p:extLst>
      <p:ext uri="{BB962C8B-B14F-4D97-AF65-F5344CB8AC3E}">
        <p14:creationId xmlns:p14="http://schemas.microsoft.com/office/powerpoint/2010/main" val="2223152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D9E7-9623-4530-B2B7-A1361A16D6BD}"/>
              </a:ext>
            </a:extLst>
          </p:cNvPr>
          <p:cNvSpPr>
            <a:spLocks noGrp="1"/>
          </p:cNvSpPr>
          <p:nvPr>
            <p:ph type="title"/>
          </p:nvPr>
        </p:nvSpPr>
        <p:spPr>
          <a:xfrm>
            <a:off x="457200" y="2451307"/>
            <a:ext cx="8229600" cy="1143000"/>
          </a:xfrm>
        </p:spPr>
        <p:txBody>
          <a:bodyPr/>
          <a:lstStyle/>
          <a:p>
            <a:r>
              <a:rPr lang="en-IN" dirty="0"/>
              <a:t>Surface Grinding Machine</a:t>
            </a:r>
          </a:p>
        </p:txBody>
      </p:sp>
      <p:sp>
        <p:nvSpPr>
          <p:cNvPr id="4" name="Footer Placeholder 3">
            <a:extLst>
              <a:ext uri="{FF2B5EF4-FFF2-40B4-BE49-F238E27FC236}">
                <a16:creationId xmlns:a16="http://schemas.microsoft.com/office/drawing/2014/main" id="{DB8540E9-AB8B-4D99-A521-E731BAD632A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2F7F5D75-2CE8-4298-B807-466D9CE739A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2788099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BF015BD-A49B-420B-8028-24EBED81FDD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D5841D75-7578-4AFE-A0E8-5757D6F43AD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2050" name="Picture 2" descr="Hydraulic Surface Grinding Machine - 400 X 1000 - Banka Machine">
            <a:extLst>
              <a:ext uri="{FF2B5EF4-FFF2-40B4-BE49-F238E27FC236}">
                <a16:creationId xmlns:a16="http://schemas.microsoft.com/office/drawing/2014/main" id="{65934544-B112-45AA-B998-5DA2E3176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302" y="0"/>
            <a:ext cx="6793396" cy="679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743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F445AFF-60E4-4760-9133-E14CC66682FA}"/>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DF85A944-0B55-4A98-928D-1B9D85445C7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4" name="Picture 4" descr="Grinding operation.jpg - Members gallery - Mechanical Engineering">
            <a:extLst>
              <a:ext uri="{FF2B5EF4-FFF2-40B4-BE49-F238E27FC236}">
                <a16:creationId xmlns:a16="http://schemas.microsoft.com/office/drawing/2014/main" id="{816003B8-82C4-44A5-BAF6-904E23766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935" y="583508"/>
            <a:ext cx="6510130" cy="501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34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40994B-FA13-40F3-A73E-5C31DE956FE4}"/>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C5A6E4E5-A02D-4899-BEB6-910800D6F3B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6146" name="Picture 2" descr="Various grinding methods｜A.L.M.T. Corp.">
            <a:extLst>
              <a:ext uri="{FF2B5EF4-FFF2-40B4-BE49-F238E27FC236}">
                <a16:creationId xmlns:a16="http://schemas.microsoft.com/office/drawing/2014/main" id="{3B6AD614-4CAC-48F3-95DB-38CC1FAFD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337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592131" y="308114"/>
            <a:ext cx="8174182" cy="5873164"/>
          </a:xfrm>
          <a:prstGeom prst="rect">
            <a:avLst/>
          </a:prstGeom>
          <a:noFill/>
          <a:ln w="9525">
            <a:noFill/>
            <a:miter lim="800000"/>
            <a:headEnd/>
            <a:tailEnd/>
          </a:ln>
          <a:effectLst/>
        </p:spPr>
      </p:pic>
    </p:spTree>
    <p:extLst>
      <p:ext uri="{BB962C8B-B14F-4D97-AF65-F5344CB8AC3E}">
        <p14:creationId xmlns:p14="http://schemas.microsoft.com/office/powerpoint/2010/main" val="3625066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457200" y="990600"/>
            <a:ext cx="8340064" cy="4114800"/>
          </a:xfrm>
          <a:prstGeom prst="rect">
            <a:avLst/>
          </a:prstGeom>
          <a:noFill/>
          <a:ln w="9525">
            <a:noFill/>
            <a:miter lim="800000"/>
            <a:headEnd/>
            <a:tailEnd/>
          </a:ln>
          <a:effectLst/>
        </p:spPr>
      </p:pic>
    </p:spTree>
    <p:extLst>
      <p:ext uri="{BB962C8B-B14F-4D97-AF65-F5344CB8AC3E}">
        <p14:creationId xmlns:p14="http://schemas.microsoft.com/office/powerpoint/2010/main" val="3705237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11C0-CEBB-4C36-8863-AA07E6E259B5}"/>
              </a:ext>
            </a:extLst>
          </p:cNvPr>
          <p:cNvSpPr>
            <a:spLocks noGrp="1"/>
          </p:cNvSpPr>
          <p:nvPr>
            <p:ph type="title"/>
          </p:nvPr>
        </p:nvSpPr>
        <p:spPr>
          <a:xfrm>
            <a:off x="457200" y="2380421"/>
            <a:ext cx="8229600" cy="1143000"/>
          </a:xfrm>
        </p:spPr>
        <p:txBody>
          <a:bodyPr/>
          <a:lstStyle/>
          <a:p>
            <a:r>
              <a:rPr lang="en-IN" dirty="0"/>
              <a:t>Cylindrical Grinding Machine</a:t>
            </a:r>
          </a:p>
        </p:txBody>
      </p:sp>
      <p:sp>
        <p:nvSpPr>
          <p:cNvPr id="4" name="Footer Placeholder 3">
            <a:extLst>
              <a:ext uri="{FF2B5EF4-FFF2-40B4-BE49-F238E27FC236}">
                <a16:creationId xmlns:a16="http://schemas.microsoft.com/office/drawing/2014/main" id="{20F3E122-3358-49D1-8B9B-99B29DC8F40A}"/>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620EF738-FA5E-4ECE-933B-807F6323F6B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spTree>
    <p:extLst>
      <p:ext uri="{BB962C8B-B14F-4D97-AF65-F5344CB8AC3E}">
        <p14:creationId xmlns:p14="http://schemas.microsoft.com/office/powerpoint/2010/main" val="4293500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normAutofit fontScale="92500" lnSpcReduction="10000"/>
          </a:bodyPr>
          <a:lstStyle/>
          <a:p>
            <a:pPr algn="just"/>
            <a:r>
              <a:rPr lang="en-US" dirty="0"/>
              <a:t>The difference between drilling and milling is that, in </a:t>
            </a:r>
            <a:r>
              <a:rPr lang="en-US" i="1" dirty="0"/>
              <a:t>drilling a rotating drill is fed against a stationary work-piece, while in milling the work-piece is fed against a milling cutter which only revolves. </a:t>
            </a:r>
          </a:p>
          <a:p>
            <a:pPr algn="just"/>
            <a:r>
              <a:rPr lang="en-US" i="1" dirty="0"/>
              <a:t>Similarly, it also differs from the lathe operation because the lathe tool is fed against rotating work-piece.</a:t>
            </a:r>
          </a:p>
          <a:p>
            <a:pPr algn="just"/>
            <a:r>
              <a:rPr lang="en-US" dirty="0"/>
              <a:t>A </a:t>
            </a:r>
            <a:r>
              <a:rPr lang="en-US" i="1" dirty="0"/>
              <a:t>milling machine is a power operated machine tool in which the work-piece mounted on </a:t>
            </a:r>
            <a:r>
              <a:rPr lang="en-US" dirty="0"/>
              <a:t>moving table is machined to various shapes when moved under a slow revolving serrated cutter.</a:t>
            </a:r>
          </a:p>
        </p:txBody>
      </p:sp>
    </p:spTree>
    <p:extLst>
      <p:ext uri="{BB962C8B-B14F-4D97-AF65-F5344CB8AC3E}">
        <p14:creationId xmlns:p14="http://schemas.microsoft.com/office/powerpoint/2010/main" val="917398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61764D-3B67-440C-8BA7-550F18510E4A}"/>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E8728E3F-8B31-480F-AD7A-A59EE5C1A67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3074" name="Picture 2" descr="China Manufacture Universal Cylindrical Grinding Machine (M1420) - China Grinding  Machine, Cylindrical Grinding Machine">
            <a:extLst>
              <a:ext uri="{FF2B5EF4-FFF2-40B4-BE49-F238E27FC236}">
                <a16:creationId xmlns:a16="http://schemas.microsoft.com/office/drawing/2014/main" id="{1022DCCA-D186-4353-BBCF-E8AFFC585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95250"/>
            <a:ext cx="6667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884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531BE72-3D30-42C4-875B-8601F77586E1}"/>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F04999CF-4247-4547-8AB1-EA9D9C9154C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5122" name="Picture 2" descr="Cylindrical Grinding Wheels | Cylindrical Grinding Stones | SAK Abrasives">
            <a:extLst>
              <a:ext uri="{FF2B5EF4-FFF2-40B4-BE49-F238E27FC236}">
                <a16:creationId xmlns:a16="http://schemas.microsoft.com/office/drawing/2014/main" id="{3B53FC11-841F-49E9-AC94-DD4BC7162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99" y="1304924"/>
            <a:ext cx="8303114" cy="3813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12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304800" y="533400"/>
            <a:ext cx="8569317" cy="5105400"/>
          </a:xfrm>
          <a:prstGeom prst="rect">
            <a:avLst/>
          </a:prstGeom>
          <a:noFill/>
          <a:ln w="9525">
            <a:noFill/>
            <a:miter lim="800000"/>
            <a:headEnd/>
            <a:tailEnd/>
          </a:ln>
          <a:effectLst/>
        </p:spPr>
      </p:pic>
    </p:spTree>
    <p:extLst>
      <p:ext uri="{BB962C8B-B14F-4D97-AF65-F5344CB8AC3E}">
        <p14:creationId xmlns:p14="http://schemas.microsoft.com/office/powerpoint/2010/main" val="1455618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DF21B5-49D3-43E7-A8A6-25E1DA31F2EF}"/>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BD581FE6-D30E-49C5-A871-544EF830E4F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4098" name="Picture 2" descr="TYPES OF GRINDING PROCESS - UNDERSTANDING BUSINESS ANALYSIS AND ENGINEERING  PRINCIPLES">
            <a:extLst>
              <a:ext uri="{FF2B5EF4-FFF2-40B4-BE49-F238E27FC236}">
                <a16:creationId xmlns:a16="http://schemas.microsoft.com/office/drawing/2014/main" id="{892E584D-0089-4867-89E5-56EDF0C22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26" y="600698"/>
            <a:ext cx="8232622" cy="5193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461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52400" y="273255"/>
            <a:ext cx="8839200" cy="5332415"/>
          </a:xfrm>
          <a:prstGeom prst="rect">
            <a:avLst/>
          </a:prstGeom>
          <a:noFill/>
          <a:ln w="9525">
            <a:noFill/>
            <a:miter lim="800000"/>
            <a:headEnd/>
            <a:tailEnd/>
          </a:ln>
          <a:effectLst/>
        </p:spPr>
      </p:pic>
    </p:spTree>
    <p:extLst>
      <p:ext uri="{BB962C8B-B14F-4D97-AF65-F5344CB8AC3E}">
        <p14:creationId xmlns:p14="http://schemas.microsoft.com/office/powerpoint/2010/main" val="143050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04A07E-AD64-48D4-A4CC-0EE135DC6C0F}"/>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640170FA-20D4-43F7-8DD3-C2760BA68C0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2050" name="Picture 2" descr="Principle and Working of MILLING MACHINE - Engineering Tutorials">
            <a:extLst>
              <a:ext uri="{FF2B5EF4-FFF2-40B4-BE49-F238E27FC236}">
                <a16:creationId xmlns:a16="http://schemas.microsoft.com/office/drawing/2014/main" id="{425966F8-9809-450C-845A-AD025B8BC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408" y="0"/>
            <a:ext cx="7971184" cy="6466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874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66966C-DD47-4850-A823-A15379120398}"/>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3" name="Slide Number Placeholder 2">
            <a:extLst>
              <a:ext uri="{FF2B5EF4-FFF2-40B4-BE49-F238E27FC236}">
                <a16:creationId xmlns:a16="http://schemas.microsoft.com/office/drawing/2014/main" id="{2C79E866-F6CA-49C1-9805-4E195D2DB14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9B0F52F-BA8F-445E-A29D-43AA76209391}"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3074" name="Picture 2" descr="How to Use a Milling Machine Safely- Free Step by Step Guide">
            <a:extLst>
              <a:ext uri="{FF2B5EF4-FFF2-40B4-BE49-F238E27FC236}">
                <a16:creationId xmlns:a16="http://schemas.microsoft.com/office/drawing/2014/main" id="{627CAB65-7744-4C2C-96F4-EA0C1FC4D5E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329" y="538307"/>
            <a:ext cx="9013341" cy="584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836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Milling</a:t>
            </a:r>
          </a:p>
        </p:txBody>
      </p:sp>
      <p:sp>
        <p:nvSpPr>
          <p:cNvPr id="3" name="Content Placeholder 2"/>
          <p:cNvSpPr>
            <a:spLocks noGrp="1"/>
          </p:cNvSpPr>
          <p:nvPr>
            <p:ph idx="1"/>
          </p:nvPr>
        </p:nvSpPr>
        <p:spPr/>
        <p:txBody>
          <a:bodyPr>
            <a:normAutofit/>
          </a:bodyPr>
          <a:lstStyle/>
          <a:p>
            <a:pPr algn="just"/>
            <a:r>
              <a:rPr lang="en-US" sz="2800" i="1" dirty="0"/>
              <a:t>The Figure 1 shows the principle of cutting action of the milling cutter. The milling cutter is </a:t>
            </a:r>
            <a:r>
              <a:rPr lang="en-US" sz="2800" dirty="0"/>
              <a:t>mounted on a rotating shaft known as </a:t>
            </a:r>
            <a:r>
              <a:rPr lang="en-US" sz="2800" i="1" dirty="0"/>
              <a:t>arbor. The work-piece which is mounted on the table can be fed either in the direction opposite to that of the rotating cutter as shown in Fig.1A or in the same direction of that of the cutter as shown in Fig.1B.</a:t>
            </a:r>
            <a:endParaRPr lang="en-US" sz="2800" dirty="0"/>
          </a:p>
        </p:txBody>
      </p:sp>
    </p:spTree>
    <p:extLst>
      <p:ext uri="{BB962C8B-B14F-4D97-AF65-F5344CB8AC3E}">
        <p14:creationId xmlns:p14="http://schemas.microsoft.com/office/powerpoint/2010/main" val="1246311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4191000" cy="6096000"/>
          </a:xfrm>
        </p:spPr>
        <p:txBody>
          <a:bodyPr>
            <a:normAutofit fontScale="92500" lnSpcReduction="10000"/>
          </a:bodyPr>
          <a:lstStyle/>
          <a:p>
            <a:pPr algn="just"/>
            <a:r>
              <a:rPr lang="en-US" sz="3000" dirty="0"/>
              <a:t>When the work-piece is fed in the opposite direction to the cutter tooth at the point of contact, the process is called </a:t>
            </a:r>
            <a:r>
              <a:rPr lang="en-US" sz="3000" i="1" dirty="0"/>
              <a:t>conventional or up milling.</a:t>
            </a:r>
          </a:p>
          <a:p>
            <a:pPr algn="just"/>
            <a:r>
              <a:rPr lang="en-US" sz="3000" dirty="0"/>
              <a:t>In this process, as the work-piece advances against the rotating cutter, the chip that is removed gets </a:t>
            </a:r>
            <a:r>
              <a:rPr lang="en-US" sz="3000" i="1" dirty="0"/>
              <a:t>progressively thicker as shown in Fig.1A</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4648200" y="1600200"/>
            <a:ext cx="4267200" cy="3663507"/>
          </a:xfrm>
          <a:prstGeom prst="rect">
            <a:avLst/>
          </a:prstGeom>
          <a:noFill/>
          <a:ln w="9525">
            <a:noFill/>
            <a:miter lim="800000"/>
            <a:headEnd/>
            <a:tailEnd/>
          </a:ln>
          <a:effectLst/>
        </p:spPr>
      </p:pic>
    </p:spTree>
    <p:extLst>
      <p:ext uri="{BB962C8B-B14F-4D97-AF65-F5344CB8AC3E}">
        <p14:creationId xmlns:p14="http://schemas.microsoft.com/office/powerpoint/2010/main" val="2025223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AB96-5EE9-461E-895E-38AE7D3D3BE2}"/>
              </a:ext>
            </a:extLst>
          </p:cNvPr>
          <p:cNvSpPr>
            <a:spLocks noGrp="1"/>
          </p:cNvSpPr>
          <p:nvPr>
            <p:ph type="title"/>
          </p:nvPr>
        </p:nvSpPr>
        <p:spPr>
          <a:xfrm>
            <a:off x="457200" y="274637"/>
            <a:ext cx="8229599" cy="1385197"/>
          </a:xfrm>
        </p:spPr>
        <p:txBody>
          <a:bodyPr/>
          <a:lstStyle/>
          <a:p>
            <a:r>
              <a:rPr lang="en-US" dirty="0"/>
              <a:t>Up Milling or Conventional Milling</a:t>
            </a:r>
            <a:endParaRPr lang="en-IN" dirty="0"/>
          </a:p>
        </p:txBody>
      </p:sp>
      <p:sp>
        <p:nvSpPr>
          <p:cNvPr id="4" name="Footer Placeholder 3">
            <a:extLst>
              <a:ext uri="{FF2B5EF4-FFF2-40B4-BE49-F238E27FC236}">
                <a16:creationId xmlns:a16="http://schemas.microsoft.com/office/drawing/2014/main" id="{64FC2E0E-A172-49B7-A119-0A1CF174B965}"/>
              </a:ext>
            </a:extLst>
          </p:cNvPr>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rPr>
              <a:t>Dept. of Mech. Engg..</a:t>
            </a:r>
            <a:endParaRPr kumimoji="0" lang="en-US" sz="1400" b="1" i="0" u="none" strike="noStrike" kern="1200" cap="none" spc="0" normalizeH="0" baseline="0" noProof="0" dirty="0">
              <a:ln>
                <a:noFill/>
              </a:ln>
              <a:solidFill>
                <a:srgbClr val="333399"/>
              </a:solidFill>
              <a:effectLst>
                <a:outerShdw blurRad="38100" dist="38100" dir="2700000" algn="tl">
                  <a:srgbClr val="C0C0C0"/>
                </a:outerShdw>
              </a:effectLst>
              <a:uLnTx/>
              <a:uFillTx/>
              <a:latin typeface="Arial" charset="0"/>
              <a:ea typeface="+mn-ea"/>
              <a:cs typeface="+mn-cs"/>
            </a:endParaRPr>
          </a:p>
        </p:txBody>
      </p:sp>
      <p:sp>
        <p:nvSpPr>
          <p:cNvPr id="5" name="Slide Number Placeholder 4">
            <a:extLst>
              <a:ext uri="{FF2B5EF4-FFF2-40B4-BE49-F238E27FC236}">
                <a16:creationId xmlns:a16="http://schemas.microsoft.com/office/drawing/2014/main" id="{02E5EAEE-D0FD-463C-9021-2C3BAA6D25F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3C0304-0D27-496D-BE22-8732DF9F73B0}" type="slidenum">
              <a:rPr kumimoji="0" lang="en-US" sz="1400" b="1" i="0" u="none" strike="noStrike" kern="1200" cap="none" spc="0" normalizeH="0" baseline="0" noProof="0" smtClean="0">
                <a:ln>
                  <a:noFill/>
                </a:ln>
                <a:solidFill>
                  <a:srgbClr val="333399"/>
                </a:solidFill>
                <a:effectLst>
                  <a:outerShdw blurRad="38100" dist="38100" dir="2700000" algn="tl">
                    <a:srgbClr val="C0C0C0"/>
                  </a:outerShdw>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400" b="1" i="0" u="none" strike="noStrike" kern="1200" cap="none" spc="0" normalizeH="0" baseline="0" noProof="0">
              <a:ln>
                <a:noFill/>
              </a:ln>
              <a:solidFill>
                <a:srgbClr val="333399"/>
              </a:solidFill>
              <a:effectLst>
                <a:outerShdw blurRad="38100" dist="38100" dir="2700000" algn="tl">
                  <a:srgbClr val="C0C0C0"/>
                </a:outerShdw>
              </a:effectLst>
              <a:uLnTx/>
              <a:uFillTx/>
              <a:latin typeface="Arial" charset="0"/>
              <a:ea typeface="+mn-ea"/>
              <a:cs typeface="+mn-cs"/>
            </a:endParaRPr>
          </a:p>
        </p:txBody>
      </p:sp>
      <p:pic>
        <p:nvPicPr>
          <p:cNvPr id="5122" name="Picture 2" descr="Up Milling and Down Milling-Differences, Working, Advantages, Application">
            <a:extLst>
              <a:ext uri="{FF2B5EF4-FFF2-40B4-BE49-F238E27FC236}">
                <a16:creationId xmlns:a16="http://schemas.microsoft.com/office/drawing/2014/main" id="{61EBE5D0-1742-43E0-9651-77A88A397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342" y="1417638"/>
            <a:ext cx="7926457" cy="467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39367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3ACEB14D7C914C9A66454C530220F9" ma:contentTypeVersion="18" ma:contentTypeDescription="Create a new document." ma:contentTypeScope="" ma:versionID="c53a5bd4e2f0a116f991785a05182290">
  <xsd:schema xmlns:xsd="http://www.w3.org/2001/XMLSchema" xmlns:xs="http://www.w3.org/2001/XMLSchema" xmlns:p="http://schemas.microsoft.com/office/2006/metadata/properties" xmlns:ns2="803c8e6e-8136-4d7d-af1c-024f8e6687c9" xmlns:ns3="6464b784-94fc-4d5d-8912-f9bf35373677" targetNamespace="http://schemas.microsoft.com/office/2006/metadata/properties" ma:root="true" ma:fieldsID="be05d1ba19fe212616e94f2f0c56faf6" ns2:_="" ns3:_="">
    <xsd:import namespace="803c8e6e-8136-4d7d-af1c-024f8e6687c9"/>
    <xsd:import namespace="6464b784-94fc-4d5d-8912-f9bf3537367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LengthInSeconds" minOccurs="0"/>
                <xsd:element ref="ns2:MediaServiceDateTaken" minOccurs="0"/>
                <xsd:element ref="ns3:SharedWithUsers" minOccurs="0"/>
                <xsd:element ref="ns3:SharedWithDetails" minOccurs="0"/>
                <xsd:element ref="ns2:Modifiedby" minOccurs="0"/>
                <xsd:element ref="ns2:lcf76f155ced4ddcb4097134ff3c332f" minOccurs="0"/>
                <xsd:element ref="ns3:TaxCatchAll" minOccurs="0"/>
                <xsd:element ref="ns2:_Flow_SignoffStatu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c8e6e-8136-4d7d-af1c-024f8e6687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element name="Modifiedby" ma:index="20" nillable="true" ma:displayName="Modified by" ma:format="Dropdown" ma:list="UserInfo" ma:SharePointGroup="0" ma:internalName="Modifi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ca7166d-de03-4c3e-865e-07adad3d8bb9" ma:termSetId="09814cd3-568e-fe90-9814-8d621ff8fb84" ma:anchorId="fba54fb3-c3e1-fe81-a776-ca4b69148c4d" ma:open="true" ma:isKeyword="false">
      <xsd:complexType>
        <xsd:sequence>
          <xsd:element ref="pc:Terms" minOccurs="0" maxOccurs="1"/>
        </xsd:sequence>
      </xsd:complexType>
    </xsd:element>
    <xsd:element name="_Flow_SignoffStatus" ma:index="24" nillable="true" ma:displayName="Sign-off status" ma:internalName="Sign_x002d_off_x0020_status">
      <xsd:simpleType>
        <xsd:restriction base="dms:Text"/>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64b784-94fc-4d5d-8912-f9bf3537367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e379b9-577f-4df9-8fd5-5ffd8b75bf6a}" ma:internalName="TaxCatchAll" ma:showField="CatchAllData" ma:web="6464b784-94fc-4d5d-8912-f9bf3537367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03c8e6e-8136-4d7d-af1c-024f8e6687c9">
      <Terms xmlns="http://schemas.microsoft.com/office/infopath/2007/PartnerControls"/>
    </lcf76f155ced4ddcb4097134ff3c332f>
    <TaxCatchAll xmlns="6464b784-94fc-4d5d-8912-f9bf35373677" xsi:nil="true"/>
    <Modifiedby xmlns="803c8e6e-8136-4d7d-af1c-024f8e6687c9">
      <UserInfo>
        <DisplayName/>
        <AccountId xsi:nil="true"/>
        <AccountType/>
      </UserInfo>
    </Modifiedby>
    <_Flow_SignoffStatus xmlns="803c8e6e-8136-4d7d-af1c-024f8e6687c9" xsi:nil="true"/>
  </documentManagement>
</p:properties>
</file>

<file path=customXml/itemProps1.xml><?xml version="1.0" encoding="utf-8"?>
<ds:datastoreItem xmlns:ds="http://schemas.openxmlformats.org/officeDocument/2006/customXml" ds:itemID="{90E0F352-9BCB-4A69-B7C9-494764513E19}"/>
</file>

<file path=customXml/itemProps2.xml><?xml version="1.0" encoding="utf-8"?>
<ds:datastoreItem xmlns:ds="http://schemas.openxmlformats.org/officeDocument/2006/customXml" ds:itemID="{DFF65148-2212-428C-B21A-06C8D66AB96C}"/>
</file>

<file path=customXml/itemProps3.xml><?xml version="1.0" encoding="utf-8"?>
<ds:datastoreItem xmlns:ds="http://schemas.openxmlformats.org/officeDocument/2006/customXml" ds:itemID="{614E220F-367E-4622-B279-B5A9FB682B34}"/>
</file>

<file path=docProps/app.xml><?xml version="1.0" encoding="utf-8"?>
<Properties xmlns="http://schemas.openxmlformats.org/officeDocument/2006/extended-properties" xmlns:vt="http://schemas.openxmlformats.org/officeDocument/2006/docPropsVTypes">
  <Template>Office Theme</Template>
  <TotalTime>34</TotalTime>
  <Words>1065</Words>
  <Application>Microsoft Office PowerPoint</Application>
  <PresentationFormat>On-screen Show (4:3)</PresentationFormat>
  <Paragraphs>99</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Times New Roman</vt:lpstr>
      <vt:lpstr>Wingdings</vt:lpstr>
      <vt:lpstr>Default Design</vt:lpstr>
      <vt:lpstr>MILLING MACHINES</vt:lpstr>
      <vt:lpstr>Milling Machine</vt:lpstr>
      <vt:lpstr>PowerPoint Presentation</vt:lpstr>
      <vt:lpstr>PowerPoint Presentation</vt:lpstr>
      <vt:lpstr>PowerPoint Presentation</vt:lpstr>
      <vt:lpstr>PowerPoint Presentation</vt:lpstr>
      <vt:lpstr>Principle of Milling</vt:lpstr>
      <vt:lpstr>PowerPoint Presentation</vt:lpstr>
      <vt:lpstr>Up Milling or Conventional Milling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Grinding Machines</vt:lpstr>
      <vt:lpstr>PowerPoint Presentation</vt:lpstr>
      <vt:lpstr>PowerPoint Presentation</vt:lpstr>
      <vt:lpstr>PowerPoint Presentation</vt:lpstr>
      <vt:lpstr>PowerPoint Presentation</vt:lpstr>
      <vt:lpstr>PowerPoint Presentation</vt:lpstr>
      <vt:lpstr>PowerPoint Presentation</vt:lpstr>
      <vt:lpstr>Grinding Wheel Designation </vt:lpstr>
      <vt:lpstr>Grinding wheel Terminology</vt:lpstr>
      <vt:lpstr>PowerPoint Presentation</vt:lpstr>
      <vt:lpstr>PowerPoint Presentation</vt:lpstr>
      <vt:lpstr>Types of Grinding Machines</vt:lpstr>
      <vt:lpstr>Surface Grinding Machine</vt:lpstr>
      <vt:lpstr>PowerPoint Presentation</vt:lpstr>
      <vt:lpstr>PowerPoint Presentation</vt:lpstr>
      <vt:lpstr>PowerPoint Presentation</vt:lpstr>
      <vt:lpstr>PowerPoint Presentation</vt:lpstr>
      <vt:lpstr>PowerPoint Presentation</vt:lpstr>
      <vt:lpstr>Cylindrical Grinding Machine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Hemant Raj Singh [MU - Jaipur]</dc:creator>
  <cp:lastModifiedBy>Adithya G S S [MAHE-MITBLR]</cp:lastModifiedBy>
  <cp:revision>35</cp:revision>
  <dcterms:created xsi:type="dcterms:W3CDTF">2019-07-17T08:25:35Z</dcterms:created>
  <dcterms:modified xsi:type="dcterms:W3CDTF">2022-01-25T08:33:10Z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0x010100C93ACEB14D7C914C9A66454C530220F9</vt:lpwstr>
  </property>
</Properties>
</file>